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70" r:id="rId12"/>
    <p:sldId id="267" r:id="rId13"/>
    <p:sldId id="269" r:id="rId14"/>
    <p:sldId id="268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3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954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13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71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49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41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6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1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4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45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24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8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A4E4207-C567-4E32-A7DF-BF9C2A54C70E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D330144-32BB-482D-86FE-232B3FF02C1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54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hyperlink" Target="https://reactstrap.github.i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6E490-16A4-4C28-B0CB-E171FDDD1A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Bootstrap and React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4E0818-690B-459E-AEAE-A13A270A45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6EE0B6-E9EA-4184-AF59-9B1020CCA2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16880" y="23149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11374-7B96-4E2B-81FC-F6A7CF0FB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Reactstrap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C0FB9-9F3C-4F1C-9408-4B7178B7B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complete port of Bootstrap to React</a:t>
            </a:r>
          </a:p>
          <a:p>
            <a:r>
              <a:rPr lang="en-US" dirty="0"/>
              <a:t>jQuery removed</a:t>
            </a:r>
          </a:p>
          <a:p>
            <a:r>
              <a:rPr lang="en-US" dirty="0"/>
              <a:t>Rewritten for React components</a:t>
            </a:r>
          </a:p>
          <a:p>
            <a:r>
              <a:rPr lang="en-US" dirty="0"/>
              <a:t>Concepts like layout using 12 column grid retained</a:t>
            </a:r>
          </a:p>
          <a:p>
            <a:r>
              <a:rPr lang="en-US" dirty="0"/>
              <a:t>Most class names are now Component names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0094F08-4639-49C0-80D2-45170CC823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21680" y="47036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58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6BD8-0667-49EF-AA61-93888201C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Reactstrap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07E9A-9A95-4EBD-BE97-B3FD1FA12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…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 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reactstrap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AF00DB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For example:</a:t>
            </a: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 </a:t>
            </a:r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reactstrap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 sure you include:</a:t>
            </a:r>
          </a:p>
          <a:p>
            <a:r>
              <a:rPr lang="en-US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'bootstrap/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/bootstrap.min.css’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 the top of index.js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F2A99FD-CBB1-493A-98F4-CBC6F3D6F0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9735" y="50717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73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D6B11A-E2CF-449F-A229-476232BE6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Reactstrap</a:t>
            </a:r>
            <a:r>
              <a:rPr lang="en-US" dirty="0"/>
              <a:t> Examples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5A7D4B-C526-424C-845E-A81AAF8D8E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88" y="1845734"/>
            <a:ext cx="6937299" cy="4023360"/>
          </a:xfrm>
        </p:spPr>
        <p:txBody>
          <a:bodyPr>
            <a:normAutofit/>
          </a:bodyPr>
          <a:lstStyle/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&lt;div&gt;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"primary"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primary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"secondary"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secondary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"success"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success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"info"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info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"warning"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warning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"danger"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danger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 '</a:t>
            </a:r>
            <a:r>
              <a:rPr lang="en-US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"link"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6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16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015CF5E-61E1-40AF-868D-62DFAA74F0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096087" y="2833869"/>
            <a:ext cx="4937125" cy="59513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3802EF-16C8-4DA0-9D27-E654CA236A89}"/>
              </a:ext>
            </a:extLst>
          </p:cNvPr>
          <p:cNvSpPr txBox="1"/>
          <p:nvPr/>
        </p:nvSpPr>
        <p:spPr>
          <a:xfrm>
            <a:off x="6729327" y="4418337"/>
            <a:ext cx="4210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the standard color scheme naming (primary, secondary, success, …)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782160E-777B-4CD7-8CBB-03911AF37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42857" y="5109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A73D-E486-45CD-BDEA-D3F81C925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4725-B1C2-4E09-ADA3-F99FA940A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5444" y="1845734"/>
            <a:ext cx="6294895" cy="4023360"/>
          </a:xfrm>
        </p:spPr>
        <p:txBody>
          <a:bodyPr>
            <a:normAutofit fontScale="62500" lnSpcReduction="20000"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"m-4"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 of 3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xs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 of 3 (wider)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3 of 3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 of 3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xs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 of 3 (wider)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"unselected"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3 of 3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1192CE-6776-45F6-8E66-C20F746B48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530339" y="2932279"/>
            <a:ext cx="4937125" cy="624193"/>
          </a:xfr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79F5F8A-9E2B-4F05-A5AE-713658AC89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5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42E8F-A10B-4992-B5C7-010D759FF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949" y="834148"/>
            <a:ext cx="10058400" cy="702303"/>
          </a:xfrm>
        </p:spPr>
        <p:txBody>
          <a:bodyPr>
            <a:normAutofit fontScale="90000"/>
          </a:bodyPr>
          <a:lstStyle/>
          <a:p>
            <a:r>
              <a:rPr lang="en-US" dirty="0"/>
              <a:t>Card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4028-D378-42D0-964E-50E1E6A8F1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8296" y="1845734"/>
            <a:ext cx="6225219" cy="4023360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"m-4"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CardBody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"primary"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CardHeader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tag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"h2"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Card title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CardHeader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CardText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'Twas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Brilling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and the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slithy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did gyre and gimble in the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wabe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All mimsy were the borogroves, And the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raths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outgrabe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 “Beware the ...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CardText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Snicker Snack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Button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CardBody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Card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CFCDCBD-FBCC-4C27-BADE-174E2D1E94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61740" y="3004974"/>
            <a:ext cx="5430187" cy="2193278"/>
          </a:xfrm>
        </p:spPr>
      </p:pic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2186D1AB-4686-4A90-BF28-A3A1A258C21E}"/>
              </a:ext>
            </a:extLst>
          </p:cNvPr>
          <p:cNvSpPr/>
          <p:nvPr/>
        </p:nvSpPr>
        <p:spPr>
          <a:xfrm>
            <a:off x="5430733" y="1329622"/>
            <a:ext cx="1215182" cy="580397"/>
          </a:xfrm>
          <a:prstGeom prst="wedgeRectCallout">
            <a:avLst>
              <a:gd name="adj1" fmla="val -251984"/>
              <a:gd name="adj2" fmla="val 6155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margin 4 all around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C499A0C-CED9-4CB8-B263-A97201E285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5315" y="51982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7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FA607-6538-4B44-90D4-EE2FE777E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find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EA98E-20A0-4AB4-8E0B-D36C087B3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reactstrap</a:t>
            </a:r>
            <a:r>
              <a:rPr lang="en-US" dirty="0"/>
              <a:t> webpage has a lot of material on it, including a list of components and examples of how to use those components.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https://reactstrap.github.io/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You should try some of these out in your own </a:t>
            </a:r>
            <a:r>
              <a:rPr lang="en-US" dirty="0" err="1"/>
              <a:t>reactapp</a:t>
            </a:r>
            <a:r>
              <a:rPr lang="en-US" dirty="0"/>
              <a:t>. Make a practice project and just paste these in.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6CC766D-C66F-44E3-93D8-F9D4131DD2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21679" y="4941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6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1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128D-C74D-473E-9B8C-121C4EE72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E87B5-9842-4B36-BD7A-EA2146A51B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 err="1"/>
              <a:t>Reactstrap</a:t>
            </a:r>
            <a:r>
              <a:rPr lang="en-US" dirty="0"/>
              <a:t> is the combination of react and bootstrap; allowing you to use bootstrap like you would react components. This makes it easy to implement things like bootstrap’s grid or various div classes supported by bootstrap– for example, Jumbotron.</a:t>
            </a:r>
          </a:p>
          <a:p>
            <a:endParaRPr lang="en-US" dirty="0"/>
          </a:p>
          <a:p>
            <a:r>
              <a:rPr lang="en-US" dirty="0"/>
              <a:t>It is a good idea to try other components out on your own; modify their properties and styling to see what you can do.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E355FA-5435-4360-B48E-416E8EA224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7273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5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7055E-954F-422E-B21C-FFEC2924D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bootstrap?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2FC4-18C1-427C-A29B-8B58940E9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Bootstrap is a powerful front-end framework for faster and easier web development. </a:t>
            </a:r>
          </a:p>
          <a:p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It includes HTML and CSS based design templates for creating common user interface components like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 forms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Buttons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Navigations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Dropdowns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Alerts</a:t>
            </a:r>
          </a:p>
          <a:p>
            <a:pPr marL="344488" indent="-174625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414141"/>
                </a:solidFill>
                <a:effectLst/>
                <a:latin typeface="-apple-system"/>
              </a:rPr>
              <a:t>modals, tabs, accordions, carousels, tooltips, and so on.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9805B81-63BE-4C20-81A3-D9ACE65F0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6707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6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0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86CC9-3B98-42A7-BD6C-0F1D174B7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– and popular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62873-7B4E-41F9-B8C1-BA1CF6CFA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414141"/>
                </a:solidFill>
                <a:latin typeface="-apple-system"/>
              </a:rPr>
              <a:t>Bootstrap gives you ability to create flexible and responsive web layouts with much less efforts.</a:t>
            </a: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414141"/>
                </a:solidFill>
                <a:latin typeface="-apple-system"/>
              </a:rPr>
              <a:t>Bootstrap was originally created by a designer and a developer at Twitter in mid-2010. </a:t>
            </a: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414141"/>
                </a:solidFill>
                <a:latin typeface="-apple-system"/>
              </a:rPr>
              <a:t>Before being an open-sourced framework, Bootstrap was known as Twitter Blueprint.</a:t>
            </a: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/>
              <a:t>Original bootstrap based on CSS</a:t>
            </a: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/>
              <a:t>Highly compatible (across browsers)	</a:t>
            </a: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r>
              <a:rPr lang="en-US" dirty="0"/>
              <a:t>Heavy reliance on jQuery</a:t>
            </a:r>
          </a:p>
          <a:p>
            <a:pPr marL="462471" lvl="1" indent="0" fontAlgn="base">
              <a:buNone/>
            </a:pPr>
            <a:endParaRPr lang="en-US" dirty="0"/>
          </a:p>
          <a:p>
            <a:pPr marL="637096" lvl="1" indent="-174625" fontAlgn="base">
              <a:buFont typeface="Wingdings" panose="05000000000000000000" pitchFamily="2" charset="2"/>
              <a:buChar char="§"/>
            </a:pPr>
            <a:endParaRPr lang="en-US" dirty="0"/>
          </a:p>
          <a:p>
            <a:pPr marL="637096" lvl="1" indent="-174625" fontAlgn="base">
              <a:buFont typeface="Wingdings" panose="05000000000000000000" pitchFamily="2" charset="2"/>
              <a:buChar char="§"/>
            </a:pPr>
            <a:endParaRPr lang="en-US" dirty="0">
              <a:solidFill>
                <a:srgbClr val="414141"/>
              </a:solidFill>
              <a:latin typeface="-apple-system"/>
            </a:endParaRPr>
          </a:p>
          <a:p>
            <a:pPr marL="637096" lvl="1" indent="-174625" fontAlgn="base">
              <a:buFont typeface="Wingdings" panose="05000000000000000000" pitchFamily="2" charset="2"/>
              <a:buChar char="§"/>
            </a:pPr>
            <a:endParaRPr lang="en-US" dirty="0">
              <a:solidFill>
                <a:srgbClr val="414141"/>
              </a:solidFill>
              <a:latin typeface="-apple-system"/>
            </a:endParaRPr>
          </a:p>
          <a:p>
            <a:pPr marL="344488" indent="-174625" fontAlgn="base">
              <a:buFont typeface="Wingdings" panose="05000000000000000000" pitchFamily="2" charset="2"/>
              <a:buChar char="§"/>
            </a:pPr>
            <a:endParaRPr lang="en-US" dirty="0">
              <a:solidFill>
                <a:srgbClr val="414141"/>
              </a:solidFill>
              <a:latin typeface="-apple-system"/>
            </a:endParaRPr>
          </a:p>
          <a:p>
            <a:endParaRPr lang="en-US" dirty="0">
              <a:solidFill>
                <a:srgbClr val="414141"/>
              </a:solidFill>
              <a:latin typeface="-apple-system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05DE1C-7B52-4EFA-8F89-645C61FAD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21680" y="47743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43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8F7FB1-FA2E-4E10-93C5-80C62C2BC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page to bootstrap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EB41B0-FAEA-4DD9-AD22-FCDE39F508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3380128" cy="4023360"/>
          </a:xfrm>
        </p:spPr>
        <p:txBody>
          <a:bodyPr>
            <a:normAutofit fontScale="55000" lnSpcReduction="20000"/>
          </a:bodyPr>
          <a:lstStyle/>
          <a:p>
            <a:r>
              <a:rPr lang="en-US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&lt;!DOCTYPE html&gt;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 err="1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meta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utf-8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meta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viewport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width=device-width, initial-scale=1, shrink-to-fit=no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Basic HTML File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Hello, world!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36C008-6B50-4B59-A4A7-6E707D2670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9534" y="1845735"/>
            <a:ext cx="6346146" cy="4023360"/>
          </a:xfrm>
        </p:spPr>
        <p:txBody>
          <a:bodyPr>
            <a:normAutofit fontScale="55000" lnSpcReduction="20000"/>
          </a:bodyPr>
          <a:lstStyle/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&lt;!DOCTYPE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&lt;html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en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&lt;head&gt;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&lt;meta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"utf-8"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&lt;meta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"viewport"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"width=device-width, initial-scale=1, shrink-to-fit=no"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&lt;title&gt;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Basic Bootstrap Template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&lt;/title&gt;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 Bootstrap CSS file --&gt;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&lt;link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rel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"stylesheet"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"https://stackpath.bootstrapcdn.com/bootstrap/4.5.0/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css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/bootstrap.min.css"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&lt;/head&gt;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&lt;body&gt;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Hello, world!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&lt;!-- JS files: jQuery first, then Popper.js, then Bootstrap JS --&gt;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&lt;script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"https://code.jquery.com/jquery-3.5.1.min.js"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&gt;&lt;/script&gt;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&lt;script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"https://cdn.jsdelivr.net/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npm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/popper.js@1.16.0/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dist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umd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/popper.min.js"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&gt;&lt;/script&gt;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&lt;script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"https://stackpath.bootstrapcdn.com/bootstrap/4.5.0/</a:t>
            </a:r>
            <a:r>
              <a:rPr lang="en-US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js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/bootstrap.min.js"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&gt;&lt;/script&gt;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&lt;/body&gt;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&lt;/html&gt;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782E1D-A69E-4001-8CFA-CE1027BEEF95}"/>
              </a:ext>
            </a:extLst>
          </p:cNvPr>
          <p:cNvSpPr txBox="1"/>
          <p:nvPr/>
        </p:nvSpPr>
        <p:spPr>
          <a:xfrm>
            <a:off x="1429406" y="5431249"/>
            <a:ext cx="92690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better view of the import code is here-- https://www.w3schools.com/bootstrap/bootstrap_get_started.asp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DD0133-FEAE-4742-AEB8-93DDD5FE7C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9870" y="4280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5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53B4B-4CA0-43A4-8D13-BBCECB429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heart of bootstrap layout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88DFAF-222C-4A47-BA0B-ACEC518EA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layout based on a grid/ column model</a:t>
            </a:r>
          </a:p>
          <a:p>
            <a:r>
              <a:rPr lang="en-US" dirty="0"/>
              <a:t>Bootstrap 4 includes predefined grid classes for quickly making grid layouts for different types of devices like cell phones, tablets, laptops and desktops, etc. </a:t>
            </a:r>
          </a:p>
          <a:p>
            <a:r>
              <a:rPr lang="en-US" dirty="0"/>
              <a:t>For example, you can use the .col-* classes to create grid columns for extra small devices mobile phones in portrait mode, </a:t>
            </a:r>
          </a:p>
          <a:p>
            <a:r>
              <a:rPr lang="en-US" dirty="0"/>
              <a:t>Similarly you can use the .col-</a:t>
            </a:r>
            <a:r>
              <a:rPr lang="en-US" dirty="0" err="1"/>
              <a:t>sm</a:t>
            </a:r>
            <a:r>
              <a:rPr lang="en-US" dirty="0"/>
              <a:t>-* classes to create grid columns for small screen devices like mobile phone in landscape mode, </a:t>
            </a:r>
          </a:p>
          <a:p>
            <a:r>
              <a:rPr lang="en-US" dirty="0"/>
              <a:t>The .col-md-* classes for medium screen devices like tablets, the .col-lg-* classes for large devices like desktops, and the .col-xl-* classes for extra large desktop screens.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6A62F1-D6AF-471D-BB45-FB3CCE45EB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50357" y="52594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35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BDF95-1307-44CD-9D08-1320384A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1F406ED-162E-4E61-9EA0-0C7A5DF260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5696436"/>
              </p:ext>
            </p:extLst>
          </p:nvPr>
        </p:nvGraphicFramePr>
        <p:xfrm>
          <a:off x="980902" y="1845425"/>
          <a:ext cx="10307781" cy="3604963"/>
        </p:xfrm>
        <a:graphic>
          <a:graphicData uri="http://schemas.openxmlformats.org/drawingml/2006/table">
            <a:tbl>
              <a:tblPr/>
              <a:tblGrid>
                <a:gridCol w="1803862">
                  <a:extLst>
                    <a:ext uri="{9D8B030D-6E8A-4147-A177-3AD203B41FA5}">
                      <a16:colId xmlns:a16="http://schemas.microsoft.com/office/drawing/2014/main" val="672151040"/>
                    </a:ext>
                  </a:extLst>
                </a:gridCol>
                <a:gridCol w="1704109">
                  <a:extLst>
                    <a:ext uri="{9D8B030D-6E8A-4147-A177-3AD203B41FA5}">
                      <a16:colId xmlns:a16="http://schemas.microsoft.com/office/drawing/2014/main" val="3751389163"/>
                    </a:ext>
                  </a:extLst>
                </a:gridCol>
                <a:gridCol w="1942266">
                  <a:extLst>
                    <a:ext uri="{9D8B030D-6E8A-4147-A177-3AD203B41FA5}">
                      <a16:colId xmlns:a16="http://schemas.microsoft.com/office/drawing/2014/main" val="2538055239"/>
                    </a:ext>
                  </a:extLst>
                </a:gridCol>
                <a:gridCol w="1655642">
                  <a:extLst>
                    <a:ext uri="{9D8B030D-6E8A-4147-A177-3AD203B41FA5}">
                      <a16:colId xmlns:a16="http://schemas.microsoft.com/office/drawing/2014/main" val="296200563"/>
                    </a:ext>
                  </a:extLst>
                </a:gridCol>
                <a:gridCol w="1460910">
                  <a:extLst>
                    <a:ext uri="{9D8B030D-6E8A-4147-A177-3AD203B41FA5}">
                      <a16:colId xmlns:a16="http://schemas.microsoft.com/office/drawing/2014/main" val="4276447620"/>
                    </a:ext>
                  </a:extLst>
                </a:gridCol>
                <a:gridCol w="1740992">
                  <a:extLst>
                    <a:ext uri="{9D8B030D-6E8A-4147-A177-3AD203B41FA5}">
                      <a16:colId xmlns:a16="http://schemas.microsoft.com/office/drawing/2014/main" val="4199683536"/>
                    </a:ext>
                  </a:extLst>
                </a:gridCol>
              </a:tblGrid>
              <a:tr h="81464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Features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Bootstrap 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4 Grid System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Extra small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&lt;576px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Small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≥576px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Medium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≥768px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Large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≥992px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Extra large</a:t>
                      </a:r>
                    </a:p>
                    <a:p>
                      <a:pPr algn="l" fontAlgn="t"/>
                      <a:r>
                        <a:rPr lang="en-US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≥1200px</a:t>
                      </a:r>
                    </a:p>
                  </a:txBody>
                  <a:tcPr marL="9143" marR="9143" marT="10449" marB="10449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397912"/>
                  </a:ext>
                </a:extLst>
              </a:tr>
              <a:tr h="803145"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Max container </a:t>
                      </a:r>
                    </a:p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width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None (auto)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540px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720px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960px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1140px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238488"/>
                  </a:ext>
                </a:extLst>
              </a:tr>
              <a:tr h="690276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Ideal for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Mobile (Portrait)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Mobile (Landscape)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Tablets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Laptops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Laptops &amp; Desktops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20233"/>
                  </a:ext>
                </a:extLst>
              </a:tr>
              <a:tr h="464539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Class prefix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.col-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.col-sm-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.col-md-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.col-lg-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.col-xl-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657536"/>
                  </a:ext>
                </a:extLst>
              </a:tr>
              <a:tr h="803145">
                <a:tc>
                  <a:txBody>
                    <a:bodyPr/>
                    <a:lstStyle/>
                    <a:p>
                      <a:pPr fontAlgn="t"/>
                      <a:r>
                        <a:rPr lang="en-US" sz="1800">
                          <a:solidFill>
                            <a:srgbClr val="484848"/>
                          </a:solidFill>
                          <a:effectLst/>
                        </a:rPr>
                        <a:t>Number of columns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5"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solidFill>
                            <a:srgbClr val="484848"/>
                          </a:solidFill>
                          <a:effectLst/>
                        </a:rPr>
                        <a:t>12</a:t>
                      </a:r>
                    </a:p>
                  </a:txBody>
                  <a:tcPr marL="9143" marR="9143" marT="6530" marB="6530">
                    <a:lnL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DCE3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300478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E8021E-FF85-4E72-A65E-DD59F38CD1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33704" y="49488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8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3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479C-D8CA-497F-B5E5-C2425657D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FB716-4A6A-4915-B9AE-D98B8476D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"container-fluid"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Three equal width columns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"row"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-success"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Lorem ipsum...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-warning"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ut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perspiciatis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"row"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-success"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Lorem ipsum...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-warning"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ut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perspiciatis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"row"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-success"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Lorem ipsum...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"col-md-6 </a:t>
            </a:r>
            <a:r>
              <a:rPr lang="en-US" sz="1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bg</a:t>
            </a:r>
            <a:r>
              <a:rPr lang="en-US" sz="1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-warning"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&gt;&lt;p&gt;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Sed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ut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perspiciatis</a:t>
            </a: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sz="1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spcBef>
                <a:spcPts val="200"/>
              </a:spcBef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FAF72-5A56-4276-A452-944AA9A78390}"/>
              </a:ext>
            </a:extLst>
          </p:cNvPr>
          <p:cNvSpPr txBox="1"/>
          <p:nvPr/>
        </p:nvSpPr>
        <p:spPr>
          <a:xfrm>
            <a:off x="1221303" y="5499762"/>
            <a:ext cx="9873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that columns always add to twelve and styles are additive in ‘class’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B9D733-87D2-4749-AB27-9D09432D11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18171" y="54242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13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9A92-4907-44FA-B0B9-539706EC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with variable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2272A-0F94-4501-A857-1B0024198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container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col-md-4 col-lg-3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 one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col-md-8 col-lg-6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 two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 </a:t>
            </a:r>
            <a:r>
              <a:rPr lang="en-US" b="0" i="0" dirty="0"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b="0" i="0" dirty="0"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col-md-12 col-lg-3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Column three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b="0" i="0" dirty="0"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b="0" i="0" dirty="0">
                <a:solidFill>
                  <a:srgbClr val="5F6364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F25E2E-4B51-4A0D-B1C8-8C816935906D}"/>
              </a:ext>
            </a:extLst>
          </p:cNvPr>
          <p:cNvSpPr txBox="1"/>
          <p:nvPr/>
        </p:nvSpPr>
        <p:spPr>
          <a:xfrm>
            <a:off x="8662161" y="2010754"/>
            <a:ext cx="32140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column layout on large devices </a:t>
            </a:r>
          </a:p>
          <a:p>
            <a:endParaRPr lang="en-US" dirty="0"/>
          </a:p>
          <a:p>
            <a:r>
              <a:rPr lang="en-US" dirty="0"/>
              <a:t>2 columns on medium devices like tablets in portrait mode (768px ≤ screen width &lt; 992px</a:t>
            </a:r>
          </a:p>
          <a:p>
            <a:endParaRPr lang="en-US" dirty="0"/>
          </a:p>
          <a:p>
            <a:r>
              <a:rPr lang="en-US" dirty="0"/>
              <a:t>third column moves at the bottom of the first two columns.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49B5FAA-A5AF-490C-A6FD-EC44BC84F3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47273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6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5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798EE-2C86-4DD2-B35A-644CD8F7E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Visually 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B46C85-7089-401C-AF05-3DB657E82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96963" y="2403892"/>
            <a:ext cx="10058400" cy="2907466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2C4F565-1211-406C-A802-0E8BA5FA8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22454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17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477</TotalTime>
  <Words>1602</Words>
  <Application>Microsoft Office PowerPoint</Application>
  <PresentationFormat>Widescreen</PresentationFormat>
  <Paragraphs>180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-apple-system</vt:lpstr>
      <vt:lpstr>Calibri</vt:lpstr>
      <vt:lpstr>Calibri Light</vt:lpstr>
      <vt:lpstr>Consolas</vt:lpstr>
      <vt:lpstr>Wingdings</vt:lpstr>
      <vt:lpstr>Retrospect</vt:lpstr>
      <vt:lpstr>Bootstrap and React</vt:lpstr>
      <vt:lpstr>What is bootstrap?</vt:lpstr>
      <vt:lpstr>Responsive – and popular</vt:lpstr>
      <vt:lpstr>Standard page to bootstrap</vt:lpstr>
      <vt:lpstr>The heart of bootstrap layout</vt:lpstr>
      <vt:lpstr>Grid</vt:lpstr>
      <vt:lpstr>Example</vt:lpstr>
      <vt:lpstr>Example with variable columns</vt:lpstr>
      <vt:lpstr>Visually …</vt:lpstr>
      <vt:lpstr>Reactstrap?</vt:lpstr>
      <vt:lpstr>Using Reactstrap</vt:lpstr>
      <vt:lpstr>Reactstrap Examples</vt:lpstr>
      <vt:lpstr>Container</vt:lpstr>
      <vt:lpstr>Card</vt:lpstr>
      <vt:lpstr>How to find more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Bootstrap</dc:title>
  <dc:creator>Kal Rabb</dc:creator>
  <cp:lastModifiedBy>Christian</cp:lastModifiedBy>
  <cp:revision>44</cp:revision>
  <dcterms:created xsi:type="dcterms:W3CDTF">2020-11-04T14:30:09Z</dcterms:created>
  <dcterms:modified xsi:type="dcterms:W3CDTF">2020-11-09T05:13:05Z</dcterms:modified>
</cp:coreProperties>
</file>

<file path=docProps/thumbnail.jpeg>
</file>